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3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5"/>
  </p:notesMasterIdLst>
  <p:handoutMasterIdLst>
    <p:handoutMasterId r:id="rId26"/>
  </p:handoutMasterIdLst>
  <p:sldIdLst>
    <p:sldId id="456" r:id="rId16"/>
    <p:sldId id="465" r:id="rId17"/>
    <p:sldId id="478" r:id="rId18"/>
    <p:sldId id="481" r:id="rId19"/>
    <p:sldId id="479" r:id="rId20"/>
    <p:sldId id="475" r:id="rId21"/>
    <p:sldId id="482" r:id="rId22"/>
    <p:sldId id="480" r:id="rId23"/>
    <p:sldId id="428" r:id="rId24"/>
  </p:sldIdLst>
  <p:sldSz cx="9144000" cy="5143500" type="screen16x9"/>
  <p:notesSz cx="6808788" cy="9940925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000066"/>
    <a:srgbClr val="006600"/>
    <a:srgbClr val="336699"/>
    <a:srgbClr val="3366CC"/>
    <a:srgbClr val="008000"/>
    <a:srgbClr val="178350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4" autoAdjust="0"/>
    <p:restoredTop sz="86935" autoAdjust="0"/>
  </p:normalViewPr>
  <p:slideViewPr>
    <p:cSldViewPr snapToGrid="0" snapToObjects="1">
      <p:cViewPr>
        <p:scale>
          <a:sx n="120" d="100"/>
          <a:sy n="120" d="100"/>
        </p:scale>
        <p:origin x="-120" y="-456"/>
      </p:cViewPr>
      <p:guideLst>
        <p:guide orient="horz" pos="2381"/>
        <p:guide orient="horz" pos="1620"/>
        <p:guide pos="33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A4D56-2E0E-4ABC-A614-8ABF21F43B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AAEE5-C9CC-47E1-8193-F31EB4128AC8}">
      <dgm:prSet phldrT="[Текст]"/>
      <dgm:spPr>
        <a:solidFill>
          <a:schemeClr val="accent1"/>
        </a:solidFill>
      </dgm:spPr>
      <dgm:t>
        <a:bodyPr/>
        <a:lstStyle/>
        <a:p>
          <a:pPr algn="just"/>
          <a:r>
            <a:rPr lang="ru-RU" dirty="0" smtClean="0"/>
            <a:t>Проведено </a:t>
          </a:r>
          <a:r>
            <a:rPr lang="ru-RU" dirty="0" smtClean="0"/>
            <a:t>14 </a:t>
          </a:r>
          <a:r>
            <a:rPr lang="ru-RU" dirty="0" smtClean="0"/>
            <a:t>выездных проверок, нарушения выявлены в ходе всех проверок</a:t>
          </a:r>
          <a:endParaRPr lang="ru-RU" dirty="0"/>
        </a:p>
      </dgm:t>
    </dgm:pt>
    <dgm:pt modelId="{6CB73AED-1380-40A8-923E-96BABDA3744F}" type="parTrans" cxnId="{3EFA7601-7DFC-4CB5-9E7B-F26A9775985F}">
      <dgm:prSet/>
      <dgm:spPr/>
      <dgm:t>
        <a:bodyPr/>
        <a:lstStyle/>
        <a:p>
          <a:endParaRPr lang="ru-RU"/>
        </a:p>
      </dgm:t>
    </dgm:pt>
    <dgm:pt modelId="{ACBEF8D7-7F5D-4FAD-9139-083707114E3A}" type="sibTrans" cxnId="{3EFA7601-7DFC-4CB5-9E7B-F26A9775985F}">
      <dgm:prSet/>
      <dgm:spPr/>
      <dgm:t>
        <a:bodyPr/>
        <a:lstStyle/>
        <a:p>
          <a:endParaRPr lang="ru-RU"/>
        </a:p>
      </dgm:t>
    </dgm:pt>
    <dgm:pt modelId="{18B2BF85-E1C0-454C-8927-88136DA88474}">
      <dgm:prSet phldrT="[Текст]"/>
      <dgm:spPr>
        <a:solidFill>
          <a:schemeClr val="accent1"/>
        </a:solidFill>
      </dgm:spPr>
      <dgm:t>
        <a:bodyPr/>
        <a:lstStyle/>
        <a:p>
          <a:pPr algn="just"/>
          <a:r>
            <a:rPr lang="ru-RU" dirty="0" smtClean="0"/>
            <a:t>Дополнительно начислено платежей в бюджет  в сумме 549 млн. рублей</a:t>
          </a:r>
          <a:endParaRPr lang="ru-RU" dirty="0"/>
        </a:p>
      </dgm:t>
    </dgm:pt>
    <dgm:pt modelId="{B0F961B7-A694-4B55-8618-7F79758D196A}" type="parTrans" cxnId="{1984C18F-5D65-4996-918B-07B34FBA5710}">
      <dgm:prSet/>
      <dgm:spPr/>
      <dgm:t>
        <a:bodyPr/>
        <a:lstStyle/>
        <a:p>
          <a:endParaRPr lang="ru-RU"/>
        </a:p>
      </dgm:t>
    </dgm:pt>
    <dgm:pt modelId="{ABFBEF31-D621-4CE4-BBCA-AA06C2872947}" type="sibTrans" cxnId="{1984C18F-5D65-4996-918B-07B34FBA5710}">
      <dgm:prSet/>
      <dgm:spPr/>
      <dgm:t>
        <a:bodyPr/>
        <a:lstStyle/>
        <a:p>
          <a:endParaRPr lang="ru-RU"/>
        </a:p>
      </dgm:t>
    </dgm:pt>
    <dgm:pt modelId="{62256A73-8A53-491E-AF8E-E8CAF1EBB2C3}">
      <dgm:prSet phldrT="[Текст]"/>
      <dgm:spPr>
        <a:solidFill>
          <a:schemeClr val="accent1"/>
        </a:solidFill>
      </dgm:spPr>
      <dgm:t>
        <a:bodyPr/>
        <a:lstStyle/>
        <a:p>
          <a:pPr algn="just"/>
          <a:r>
            <a:rPr lang="ru-RU" dirty="0" smtClean="0"/>
            <a:t>Эффективность 1 проверки – 39 млн. рублей</a:t>
          </a:r>
        </a:p>
      </dgm:t>
    </dgm:pt>
    <dgm:pt modelId="{3112DB0D-FE33-479B-AF12-FC3DC8FA74AA}" type="parTrans" cxnId="{DCAB9616-7752-4B33-8AD7-2D833CA593F0}">
      <dgm:prSet/>
      <dgm:spPr/>
      <dgm:t>
        <a:bodyPr/>
        <a:lstStyle/>
        <a:p>
          <a:endParaRPr lang="ru-RU"/>
        </a:p>
      </dgm:t>
    </dgm:pt>
    <dgm:pt modelId="{A3AE4FCF-6001-498F-9B1E-27C66ACF1A08}" type="sibTrans" cxnId="{DCAB9616-7752-4B33-8AD7-2D833CA593F0}">
      <dgm:prSet/>
      <dgm:spPr/>
      <dgm:t>
        <a:bodyPr/>
        <a:lstStyle/>
        <a:p>
          <a:endParaRPr lang="ru-RU"/>
        </a:p>
      </dgm:t>
    </dgm:pt>
    <dgm:pt modelId="{0FF9C38B-9BA3-4855-BEF0-ABD9CDE2EB1F}" type="pres">
      <dgm:prSet presAssocID="{F43A4D56-2E0E-4ABC-A614-8ABF21F43B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6B63D-1530-48BE-BF87-47CED57670F3}" type="pres">
      <dgm:prSet presAssocID="{84EAAEE5-C9CC-47E1-8193-F31EB4128AC8}" presName="parentLin" presStyleCnt="0"/>
      <dgm:spPr/>
    </dgm:pt>
    <dgm:pt modelId="{6E895626-7483-4E2E-BA40-BC3EFABA2CEE}" type="pres">
      <dgm:prSet presAssocID="{84EAAEE5-C9CC-47E1-8193-F31EB4128A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A8C890C-BBF6-4E44-9AB0-9045EBB12F6F}" type="pres">
      <dgm:prSet presAssocID="{84EAAEE5-C9CC-47E1-8193-F31EB4128AC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83D49-6684-4251-A5A0-55B80C3C7E1D}" type="pres">
      <dgm:prSet presAssocID="{84EAAEE5-C9CC-47E1-8193-F31EB4128AC8}" presName="negativeSpace" presStyleCnt="0"/>
      <dgm:spPr/>
    </dgm:pt>
    <dgm:pt modelId="{4BA75F67-B2D9-4B47-BDAB-9345859AD52F}" type="pres">
      <dgm:prSet presAssocID="{84EAAEE5-C9CC-47E1-8193-F31EB4128AC8}" presName="childText" presStyleLbl="conFgAcc1" presStyleIdx="0" presStyleCnt="3" custLinFactNeighborY="-9674">
        <dgm:presLayoutVars>
          <dgm:bulletEnabled val="1"/>
        </dgm:presLayoutVars>
      </dgm:prSet>
      <dgm:spPr/>
    </dgm:pt>
    <dgm:pt modelId="{F0BF405F-10AA-4691-88E9-1D948528C256}" type="pres">
      <dgm:prSet presAssocID="{ACBEF8D7-7F5D-4FAD-9139-083707114E3A}" presName="spaceBetweenRectangles" presStyleCnt="0"/>
      <dgm:spPr/>
    </dgm:pt>
    <dgm:pt modelId="{7CF53D2E-B50B-4241-83E1-361B550DC8FD}" type="pres">
      <dgm:prSet presAssocID="{18B2BF85-E1C0-454C-8927-88136DA88474}" presName="parentLin" presStyleCnt="0"/>
      <dgm:spPr/>
    </dgm:pt>
    <dgm:pt modelId="{06F29BD4-6C9A-45B7-9B4E-B4F5DF713BEE}" type="pres">
      <dgm:prSet presAssocID="{18B2BF85-E1C0-454C-8927-88136DA884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130D81-0C1D-4B01-B300-6C899CF01CA2}" type="pres">
      <dgm:prSet presAssocID="{18B2BF85-E1C0-454C-8927-88136DA88474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D491C-8715-4271-A95D-7FE7B0418F95}" type="pres">
      <dgm:prSet presAssocID="{18B2BF85-E1C0-454C-8927-88136DA88474}" presName="negativeSpace" presStyleCnt="0"/>
      <dgm:spPr/>
    </dgm:pt>
    <dgm:pt modelId="{85B16C8B-B7FF-418C-B5BA-5D2C00ABDA43}" type="pres">
      <dgm:prSet presAssocID="{18B2BF85-E1C0-454C-8927-88136DA88474}" presName="childText" presStyleLbl="conFgAcc1" presStyleIdx="1" presStyleCnt="3">
        <dgm:presLayoutVars>
          <dgm:bulletEnabled val="1"/>
        </dgm:presLayoutVars>
      </dgm:prSet>
      <dgm:spPr/>
    </dgm:pt>
    <dgm:pt modelId="{91B231DF-89A7-4403-AFBC-504BC98493A5}" type="pres">
      <dgm:prSet presAssocID="{ABFBEF31-D621-4CE4-BBCA-AA06C2872947}" presName="spaceBetweenRectangles" presStyleCnt="0"/>
      <dgm:spPr/>
    </dgm:pt>
    <dgm:pt modelId="{8AAEE589-4BCA-41C6-9250-6F43340AFF20}" type="pres">
      <dgm:prSet presAssocID="{62256A73-8A53-491E-AF8E-E8CAF1EBB2C3}" presName="parentLin" presStyleCnt="0"/>
      <dgm:spPr/>
    </dgm:pt>
    <dgm:pt modelId="{140F6599-2D5D-4D80-B762-9733198B04DF}" type="pres">
      <dgm:prSet presAssocID="{62256A73-8A53-491E-AF8E-E8CAF1EBB2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EE59D6-4CE9-4800-9264-D94A179F5BE8}" type="pres">
      <dgm:prSet presAssocID="{62256A73-8A53-491E-AF8E-E8CAF1EBB2C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E6617-3B4B-4FEB-B7DC-9B5AB96065CF}" type="pres">
      <dgm:prSet presAssocID="{62256A73-8A53-491E-AF8E-E8CAF1EBB2C3}" presName="negativeSpace" presStyleCnt="0"/>
      <dgm:spPr/>
    </dgm:pt>
    <dgm:pt modelId="{BDC7229B-A70D-4157-A652-D3B648F20452}" type="pres">
      <dgm:prSet presAssocID="{62256A73-8A53-491E-AF8E-E8CAF1EBB2C3}" presName="childText" presStyleLbl="conFgAcc1" presStyleIdx="2" presStyleCnt="3" custLinFactNeighborX="-474" custLinFactNeighborY="-20153">
        <dgm:presLayoutVars>
          <dgm:bulletEnabled val="1"/>
        </dgm:presLayoutVars>
      </dgm:prSet>
      <dgm:spPr/>
    </dgm:pt>
  </dgm:ptLst>
  <dgm:cxnLst>
    <dgm:cxn modelId="{785C0557-20D6-4E5C-9859-F93C4A5E82A0}" type="presOf" srcId="{F43A4D56-2E0E-4ABC-A614-8ABF21F43BA5}" destId="{0FF9C38B-9BA3-4855-BEF0-ABD9CDE2EB1F}" srcOrd="0" destOrd="0" presId="urn:microsoft.com/office/officeart/2005/8/layout/list1"/>
    <dgm:cxn modelId="{6918CC26-3309-471B-BAD6-892E549B0932}" type="presOf" srcId="{18B2BF85-E1C0-454C-8927-88136DA88474}" destId="{06F29BD4-6C9A-45B7-9B4E-B4F5DF713BEE}" srcOrd="0" destOrd="0" presId="urn:microsoft.com/office/officeart/2005/8/layout/list1"/>
    <dgm:cxn modelId="{3EFA7601-7DFC-4CB5-9E7B-F26A9775985F}" srcId="{F43A4D56-2E0E-4ABC-A614-8ABF21F43BA5}" destId="{84EAAEE5-C9CC-47E1-8193-F31EB4128AC8}" srcOrd="0" destOrd="0" parTransId="{6CB73AED-1380-40A8-923E-96BABDA3744F}" sibTransId="{ACBEF8D7-7F5D-4FAD-9139-083707114E3A}"/>
    <dgm:cxn modelId="{BE7C8710-C4F1-4647-BC41-8072DB597B3A}" type="presOf" srcId="{18B2BF85-E1C0-454C-8927-88136DA88474}" destId="{3A130D81-0C1D-4B01-B300-6C899CF01CA2}" srcOrd="1" destOrd="0" presId="urn:microsoft.com/office/officeart/2005/8/layout/list1"/>
    <dgm:cxn modelId="{F437971D-A992-42D9-9243-E851E49DB231}" type="presOf" srcId="{62256A73-8A53-491E-AF8E-E8CAF1EBB2C3}" destId="{140F6599-2D5D-4D80-B762-9733198B04DF}" srcOrd="0" destOrd="0" presId="urn:microsoft.com/office/officeart/2005/8/layout/list1"/>
    <dgm:cxn modelId="{DCAB9616-7752-4B33-8AD7-2D833CA593F0}" srcId="{F43A4D56-2E0E-4ABC-A614-8ABF21F43BA5}" destId="{62256A73-8A53-491E-AF8E-E8CAF1EBB2C3}" srcOrd="2" destOrd="0" parTransId="{3112DB0D-FE33-479B-AF12-FC3DC8FA74AA}" sibTransId="{A3AE4FCF-6001-498F-9B1E-27C66ACF1A08}"/>
    <dgm:cxn modelId="{08618C6D-B80F-4AB6-843B-BFBEEE750226}" type="presOf" srcId="{62256A73-8A53-491E-AF8E-E8CAF1EBB2C3}" destId="{26EE59D6-4CE9-4800-9264-D94A179F5BE8}" srcOrd="1" destOrd="0" presId="urn:microsoft.com/office/officeart/2005/8/layout/list1"/>
    <dgm:cxn modelId="{E548E30C-829A-4B35-BBC1-E732F53C264B}" type="presOf" srcId="{84EAAEE5-C9CC-47E1-8193-F31EB4128AC8}" destId="{6E895626-7483-4E2E-BA40-BC3EFABA2CEE}" srcOrd="0" destOrd="0" presId="urn:microsoft.com/office/officeart/2005/8/layout/list1"/>
    <dgm:cxn modelId="{9C6FD237-FE5F-4184-9E58-730A97F86903}" type="presOf" srcId="{84EAAEE5-C9CC-47E1-8193-F31EB4128AC8}" destId="{8A8C890C-BBF6-4E44-9AB0-9045EBB12F6F}" srcOrd="1" destOrd="0" presId="urn:microsoft.com/office/officeart/2005/8/layout/list1"/>
    <dgm:cxn modelId="{1984C18F-5D65-4996-918B-07B34FBA5710}" srcId="{F43A4D56-2E0E-4ABC-A614-8ABF21F43BA5}" destId="{18B2BF85-E1C0-454C-8927-88136DA88474}" srcOrd="1" destOrd="0" parTransId="{B0F961B7-A694-4B55-8618-7F79758D196A}" sibTransId="{ABFBEF31-D621-4CE4-BBCA-AA06C2872947}"/>
    <dgm:cxn modelId="{0712D898-0C9A-46BB-9678-256101CD5A0B}" type="presParOf" srcId="{0FF9C38B-9BA3-4855-BEF0-ABD9CDE2EB1F}" destId="{6A96B63D-1530-48BE-BF87-47CED57670F3}" srcOrd="0" destOrd="0" presId="urn:microsoft.com/office/officeart/2005/8/layout/list1"/>
    <dgm:cxn modelId="{E06F4C4F-F572-4D8F-8F87-DB242837DDCC}" type="presParOf" srcId="{6A96B63D-1530-48BE-BF87-47CED57670F3}" destId="{6E895626-7483-4E2E-BA40-BC3EFABA2CEE}" srcOrd="0" destOrd="0" presId="urn:microsoft.com/office/officeart/2005/8/layout/list1"/>
    <dgm:cxn modelId="{157F1926-7E9E-4BED-B272-7FA9706CB966}" type="presParOf" srcId="{6A96B63D-1530-48BE-BF87-47CED57670F3}" destId="{8A8C890C-BBF6-4E44-9AB0-9045EBB12F6F}" srcOrd="1" destOrd="0" presId="urn:microsoft.com/office/officeart/2005/8/layout/list1"/>
    <dgm:cxn modelId="{0B5EB0F5-218E-4A8F-B353-A2DBA379EAF4}" type="presParOf" srcId="{0FF9C38B-9BA3-4855-BEF0-ABD9CDE2EB1F}" destId="{7C983D49-6684-4251-A5A0-55B80C3C7E1D}" srcOrd="1" destOrd="0" presId="urn:microsoft.com/office/officeart/2005/8/layout/list1"/>
    <dgm:cxn modelId="{20CAC601-0A9D-4792-A717-681661009495}" type="presParOf" srcId="{0FF9C38B-9BA3-4855-BEF0-ABD9CDE2EB1F}" destId="{4BA75F67-B2D9-4B47-BDAB-9345859AD52F}" srcOrd="2" destOrd="0" presId="urn:microsoft.com/office/officeart/2005/8/layout/list1"/>
    <dgm:cxn modelId="{0C95163A-DA26-4D5C-B395-E551E40AD474}" type="presParOf" srcId="{0FF9C38B-9BA3-4855-BEF0-ABD9CDE2EB1F}" destId="{F0BF405F-10AA-4691-88E9-1D948528C256}" srcOrd="3" destOrd="0" presId="urn:microsoft.com/office/officeart/2005/8/layout/list1"/>
    <dgm:cxn modelId="{070D397F-37FD-48BA-835B-8991E2F6DB17}" type="presParOf" srcId="{0FF9C38B-9BA3-4855-BEF0-ABD9CDE2EB1F}" destId="{7CF53D2E-B50B-4241-83E1-361B550DC8FD}" srcOrd="4" destOrd="0" presId="urn:microsoft.com/office/officeart/2005/8/layout/list1"/>
    <dgm:cxn modelId="{8CF1600A-56EB-4D8C-8D39-1F2A641CD069}" type="presParOf" srcId="{7CF53D2E-B50B-4241-83E1-361B550DC8FD}" destId="{06F29BD4-6C9A-45B7-9B4E-B4F5DF713BEE}" srcOrd="0" destOrd="0" presId="urn:microsoft.com/office/officeart/2005/8/layout/list1"/>
    <dgm:cxn modelId="{D7F255D0-2E66-467C-8586-2F1A50FE5DD3}" type="presParOf" srcId="{7CF53D2E-B50B-4241-83E1-361B550DC8FD}" destId="{3A130D81-0C1D-4B01-B300-6C899CF01CA2}" srcOrd="1" destOrd="0" presId="urn:microsoft.com/office/officeart/2005/8/layout/list1"/>
    <dgm:cxn modelId="{4E66FB6F-7EDE-4129-B41E-BEB9B883C2BA}" type="presParOf" srcId="{0FF9C38B-9BA3-4855-BEF0-ABD9CDE2EB1F}" destId="{8E9D491C-8715-4271-A95D-7FE7B0418F95}" srcOrd="5" destOrd="0" presId="urn:microsoft.com/office/officeart/2005/8/layout/list1"/>
    <dgm:cxn modelId="{73128BF3-1328-4999-8A34-D948B192A083}" type="presParOf" srcId="{0FF9C38B-9BA3-4855-BEF0-ABD9CDE2EB1F}" destId="{85B16C8B-B7FF-418C-B5BA-5D2C00ABDA43}" srcOrd="6" destOrd="0" presId="urn:microsoft.com/office/officeart/2005/8/layout/list1"/>
    <dgm:cxn modelId="{DE0BB237-F032-46CB-BA3D-15E4AAEA4681}" type="presParOf" srcId="{0FF9C38B-9BA3-4855-BEF0-ABD9CDE2EB1F}" destId="{91B231DF-89A7-4403-AFBC-504BC98493A5}" srcOrd="7" destOrd="0" presId="urn:microsoft.com/office/officeart/2005/8/layout/list1"/>
    <dgm:cxn modelId="{BA6CF01A-1F91-40E7-A085-BD29D832B498}" type="presParOf" srcId="{0FF9C38B-9BA3-4855-BEF0-ABD9CDE2EB1F}" destId="{8AAEE589-4BCA-41C6-9250-6F43340AFF20}" srcOrd="8" destOrd="0" presId="urn:microsoft.com/office/officeart/2005/8/layout/list1"/>
    <dgm:cxn modelId="{0FAA9F48-EEE6-46DF-8201-55E6306BC313}" type="presParOf" srcId="{8AAEE589-4BCA-41C6-9250-6F43340AFF20}" destId="{140F6599-2D5D-4D80-B762-9733198B04DF}" srcOrd="0" destOrd="0" presId="urn:microsoft.com/office/officeart/2005/8/layout/list1"/>
    <dgm:cxn modelId="{D263CFAF-8224-494E-A18B-A95AC1A9E068}" type="presParOf" srcId="{8AAEE589-4BCA-41C6-9250-6F43340AFF20}" destId="{26EE59D6-4CE9-4800-9264-D94A179F5BE8}" srcOrd="1" destOrd="0" presId="urn:microsoft.com/office/officeart/2005/8/layout/list1"/>
    <dgm:cxn modelId="{2D62D8B0-2BB8-4BD2-8C70-56668C945903}" type="presParOf" srcId="{0FF9C38B-9BA3-4855-BEF0-ABD9CDE2EB1F}" destId="{1B6E6617-3B4B-4FEB-B7DC-9B5AB96065CF}" srcOrd="9" destOrd="0" presId="urn:microsoft.com/office/officeart/2005/8/layout/list1"/>
    <dgm:cxn modelId="{DE7EDAFF-1B04-4DFA-AF07-C0B47D86DA80}" type="presParOf" srcId="{0FF9C38B-9BA3-4855-BEF0-ABD9CDE2EB1F}" destId="{BDC7229B-A70D-4157-A652-D3B648F204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75F67-B2D9-4B47-BDAB-9345859AD52F}">
      <dsp:nvSpPr>
        <dsp:cNvPr id="0" name=""/>
        <dsp:cNvSpPr/>
      </dsp:nvSpPr>
      <dsp:spPr>
        <a:xfrm>
          <a:off x="0" y="488999"/>
          <a:ext cx="741061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C890C-BBF6-4E44-9AB0-9045EBB12F6F}">
      <dsp:nvSpPr>
        <dsp:cNvPr id="0" name=""/>
        <dsp:cNvSpPr/>
      </dsp:nvSpPr>
      <dsp:spPr>
        <a:xfrm>
          <a:off x="352800" y="133059"/>
          <a:ext cx="7055999" cy="7380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3" tIns="0" rIns="196073" bIns="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Проведено </a:t>
          </a:r>
          <a:r>
            <a:rPr lang="ru-RU" sz="2500" kern="1200" dirty="0" smtClean="0"/>
            <a:t>14 </a:t>
          </a:r>
          <a:r>
            <a:rPr lang="ru-RU" sz="2500" kern="1200" dirty="0" smtClean="0"/>
            <a:t>выездных проверок, нарушения выявлены в ходе всех проверок</a:t>
          </a:r>
          <a:endParaRPr lang="ru-RU" sz="2500" kern="1200" dirty="0"/>
        </a:p>
      </dsp:txBody>
      <dsp:txXfrm>
        <a:off x="388826" y="169085"/>
        <a:ext cx="6983947" cy="665948"/>
      </dsp:txXfrm>
    </dsp:sp>
    <dsp:sp modelId="{85B16C8B-B7FF-418C-B5BA-5D2C00ABDA43}">
      <dsp:nvSpPr>
        <dsp:cNvPr id="0" name=""/>
        <dsp:cNvSpPr/>
      </dsp:nvSpPr>
      <dsp:spPr>
        <a:xfrm>
          <a:off x="0" y="1636059"/>
          <a:ext cx="741061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30D81-0C1D-4B01-B300-6C899CF01CA2}">
      <dsp:nvSpPr>
        <dsp:cNvPr id="0" name=""/>
        <dsp:cNvSpPr/>
      </dsp:nvSpPr>
      <dsp:spPr>
        <a:xfrm>
          <a:off x="352800" y="1267059"/>
          <a:ext cx="7055999" cy="7380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3" tIns="0" rIns="196073" bIns="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Дополнительно начислено платежей в бюджет  в сумме 549 млн. рублей</a:t>
          </a:r>
          <a:endParaRPr lang="ru-RU" sz="2500" kern="1200" dirty="0"/>
        </a:p>
      </dsp:txBody>
      <dsp:txXfrm>
        <a:off x="388826" y="1303085"/>
        <a:ext cx="6983947" cy="665948"/>
      </dsp:txXfrm>
    </dsp:sp>
    <dsp:sp modelId="{BDC7229B-A70D-4157-A652-D3B648F20452}">
      <dsp:nvSpPr>
        <dsp:cNvPr id="0" name=""/>
        <dsp:cNvSpPr/>
      </dsp:nvSpPr>
      <dsp:spPr>
        <a:xfrm>
          <a:off x="0" y="2695694"/>
          <a:ext cx="741061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59D6-4CE9-4800-9264-D94A179F5BE8}">
      <dsp:nvSpPr>
        <dsp:cNvPr id="0" name=""/>
        <dsp:cNvSpPr/>
      </dsp:nvSpPr>
      <dsp:spPr>
        <a:xfrm>
          <a:off x="352800" y="2401059"/>
          <a:ext cx="7055999" cy="7380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3" tIns="0" rIns="196073" bIns="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Эффективность 1 проверки – 39 млн. рублей</a:t>
          </a:r>
        </a:p>
      </dsp:txBody>
      <dsp:txXfrm>
        <a:off x="388826" y="2437085"/>
        <a:ext cx="698394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29F813A-BBED-4F8F-9C09-CFA8E65B747C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AC96501-698A-4CE6-A387-DEBC376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2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50476" cy="497046"/>
          </a:xfrm>
          <a:prstGeom prst="rect">
            <a:avLst/>
          </a:prstGeom>
        </p:spPr>
        <p:txBody>
          <a:bodyPr vert="horz" lIns="92264" tIns="46132" rIns="92264" bIns="461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7"/>
            <a:ext cx="2950476" cy="497046"/>
          </a:xfrm>
          <a:prstGeom prst="rect">
            <a:avLst/>
          </a:prstGeom>
        </p:spPr>
        <p:txBody>
          <a:bodyPr vert="horz" lIns="92264" tIns="46132" rIns="92264" bIns="46132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4" tIns="46132" rIns="92264" bIns="461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49"/>
            <a:ext cx="5447030" cy="4473416"/>
          </a:xfrm>
          <a:prstGeom prst="rect">
            <a:avLst/>
          </a:prstGeom>
        </p:spPr>
        <p:txBody>
          <a:bodyPr vert="horz" lIns="92264" tIns="46132" rIns="92264" bIns="461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60"/>
            <a:ext cx="2950476" cy="497046"/>
          </a:xfrm>
          <a:prstGeom prst="rect">
            <a:avLst/>
          </a:prstGeom>
        </p:spPr>
        <p:txBody>
          <a:bodyPr vert="horz" lIns="92264" tIns="46132" rIns="92264" bIns="461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60"/>
            <a:ext cx="2950476" cy="497046"/>
          </a:xfrm>
          <a:prstGeom prst="rect">
            <a:avLst/>
          </a:prstGeom>
        </p:spPr>
        <p:txBody>
          <a:bodyPr vert="horz" lIns="92264" tIns="46132" rIns="92264" bIns="46132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0074" indent="-2884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3961" indent="-2307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5547" indent="-2307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7130" indent="-2307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8714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0300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1884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23469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1389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1389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3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0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2DE7E-2463-4B80-9268-C678072E158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3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221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221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5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2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29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6"/>
            <a:ext cx="566740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16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16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221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5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2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29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6"/>
            <a:ext cx="566740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5" y="4815026"/>
            <a:ext cx="3049348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5" y="4815027"/>
            <a:ext cx="3049348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40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40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80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2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221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5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2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29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6"/>
            <a:ext cx="566740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5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2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29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1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221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5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2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29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6"/>
            <a:ext cx="566740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6"/>
            <a:ext cx="566740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6" y="36716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6" y="1199755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6" y="3064722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4" y="107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2522795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20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3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35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5" y="1205156"/>
            <a:ext cx="7320690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0" y="375805"/>
            <a:ext cx="7337900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5" y="759406"/>
            <a:ext cx="7320690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2572294"/>
            <a:ext cx="7320690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3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8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2" y="1205154"/>
            <a:ext cx="3674754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2" y="1631157"/>
            <a:ext cx="3674754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8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8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375804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70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6" y="20481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227411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3" y="227411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3" y="367930"/>
            <a:ext cx="7343774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3" y="1200151"/>
            <a:ext cx="7343774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874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3" y="367930"/>
            <a:ext cx="7343774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3" y="1200151"/>
            <a:ext cx="7343774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3" y="367930"/>
            <a:ext cx="7343774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3" y="1200151"/>
            <a:ext cx="7343774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  <p:sldLayoutId id="2147483875" r:id="rId15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  <p:sldLayoutId id="2147483876" r:id="rId15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3" y="367930"/>
            <a:ext cx="7343774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3" y="1200151"/>
            <a:ext cx="7343774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3" y="367930"/>
            <a:ext cx="7343774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3" y="1200151"/>
            <a:ext cx="7343774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3"/>
            <a:ext cx="7343874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2"/>
            <a:ext cx="7343874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4531068"/>
            <a:ext cx="619710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nalog.ru/" TargetMode="Externa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4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80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687" y="124933"/>
            <a:ext cx="8785626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69686" y="4595997"/>
            <a:ext cx="8293886" cy="4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algn="ctr" defTabSz="816008">
              <a:defRPr/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2020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145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344443" y="1132806"/>
            <a:ext cx="8299646" cy="19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порядке проведения мероприятий налогового контроля в рамках выездных налоговых проверок и характерных нарушениях законодательства о налогах и сборах, выявленных в ходе проведения налоговых проверок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6" y="124933"/>
            <a:ext cx="1210551" cy="90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9361" y="3271064"/>
            <a:ext cx="8539701" cy="10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104E72"/>
                </a:solidFill>
                <a:cs typeface="Arial" pitchFamily="34" charset="0"/>
              </a:rPr>
              <a:t>начальник </a:t>
            </a:r>
            <a:r>
              <a:rPr lang="ru-RU" altLang="ru-RU" dirty="0">
                <a:solidFill>
                  <a:srgbClr val="104E72"/>
                </a:solidFill>
                <a:cs typeface="Arial" pitchFamily="34" charset="0"/>
              </a:rPr>
              <a:t>контрольного отдела № 1 УФНС России по Ханты-Мансийскому автономному округу – Югре </a:t>
            </a:r>
          </a:p>
          <a:p>
            <a:pPr algn="ctr" eaLnBrk="1" hangingPunct="1"/>
            <a:r>
              <a:rPr lang="ru-RU" altLang="ru-RU" dirty="0">
                <a:solidFill>
                  <a:srgbClr val="104E72"/>
                </a:solidFill>
                <a:cs typeface="Arial" pitchFamily="34" charset="0"/>
              </a:rPr>
              <a:t>Ю.В. Замородских</a:t>
            </a:r>
          </a:p>
        </p:txBody>
      </p:sp>
    </p:spTree>
    <p:extLst>
      <p:ext uri="{BB962C8B-B14F-4D97-AF65-F5344CB8AC3E}">
        <p14:creationId xmlns:p14="http://schemas.microsoft.com/office/powerpoint/2010/main" val="30262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424462" y="314030"/>
            <a:ext cx="6956213" cy="45157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+mn-lt"/>
              </a:rPr>
              <a:t>Риск-ориентированный подход к планированию выездного контроля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249740"/>
            <a:ext cx="985959" cy="71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 bwMode="auto">
          <a:xfrm>
            <a:off x="8324853" y="4531523"/>
            <a:ext cx="619125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ru-RU" altLang="ru-RU" b="1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205" y="1046028"/>
            <a:ext cx="4729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E42F17"/>
                </a:solidFill>
                <a:latin typeface="PF Din Text Cond Pro Light"/>
              </a:rPr>
              <a:t>Проверено </a:t>
            </a:r>
            <a:endParaRPr lang="ru-RU" altLang="ru-RU" sz="3600" b="1" dirty="0" smtClean="0">
              <a:solidFill>
                <a:srgbClr val="E42F17"/>
              </a:solidFill>
              <a:latin typeface="PF Din Text Cond Pro Light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E42F17"/>
                </a:solidFill>
                <a:latin typeface="PF Din Text Cond Pro Light"/>
              </a:rPr>
              <a:t>всего </a:t>
            </a:r>
            <a:endParaRPr lang="ru-RU" altLang="ru-RU" sz="3600" b="1" dirty="0">
              <a:solidFill>
                <a:srgbClr val="E42F17"/>
              </a:solidFill>
              <a:latin typeface="PF Din Text Cond Pro Light"/>
            </a:endParaRPr>
          </a:p>
        </p:txBody>
      </p:sp>
      <p:sp>
        <p:nvSpPr>
          <p:cNvPr id="33" name="Объект 1"/>
          <p:cNvSpPr txBox="1">
            <a:spLocks/>
          </p:cNvSpPr>
          <p:nvPr/>
        </p:nvSpPr>
        <p:spPr bwMode="auto">
          <a:xfrm>
            <a:off x="3663273" y="879051"/>
            <a:ext cx="1812897" cy="103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0" tIns="40765" rIns="81530" bIns="40765"/>
          <a:lstStyle>
            <a:lvl1pPr>
              <a:defRPr sz="2900">
                <a:solidFill>
                  <a:srgbClr val="005AA9"/>
                </a:solidFill>
                <a:latin typeface="Calibri" pitchFamily="34" charset="0"/>
              </a:defRPr>
            </a:lvl1pPr>
            <a:lvl2pPr marL="280988" indent="1588">
              <a:defRPr sz="1900">
                <a:solidFill>
                  <a:srgbClr val="504F53"/>
                </a:solidFill>
                <a:latin typeface="Calibri" pitchFamily="34" charset="0"/>
              </a:defRPr>
            </a:lvl2pPr>
            <a:lvl3pPr marL="490538">
              <a:defRPr sz="1900">
                <a:solidFill>
                  <a:srgbClr val="504F53"/>
                </a:solidFill>
                <a:latin typeface="Calibri" pitchFamily="34" charset="0"/>
              </a:defRPr>
            </a:lvl3pPr>
            <a:lvl4pPr indent="280988">
              <a:defRPr sz="1300">
                <a:solidFill>
                  <a:srgbClr val="504F53"/>
                </a:solidFill>
                <a:latin typeface="Calibri" pitchFamily="34" charset="0"/>
              </a:defRPr>
            </a:lvl4pPr>
            <a:lvl5pPr>
              <a:defRPr sz="1100">
                <a:solidFill>
                  <a:srgbClr val="8D8C90"/>
                </a:solidFill>
                <a:latin typeface="Calibri" pitchFamily="34" charset="0"/>
              </a:defRPr>
            </a:lvl5pPr>
            <a:lvl6pPr marL="15779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6pPr>
            <a:lvl7pPr marL="20351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7pPr>
            <a:lvl8pPr marL="24923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8pPr>
            <a:lvl9pPr marL="29495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marL="282575"/>
            <a:r>
              <a:rPr lang="ru-RU" altLang="ru-RU" sz="8800" b="1" dirty="0" smtClean="0">
                <a:solidFill>
                  <a:srgbClr val="E42F17"/>
                </a:solidFill>
              </a:rPr>
              <a:t>13</a:t>
            </a:r>
            <a:endParaRPr lang="ru-RU" altLang="ru-RU" sz="8800" b="1" dirty="0">
              <a:solidFill>
                <a:srgbClr val="E42F17"/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5"/>
          <a:srcRect l="35998" t="27507" r="54688" b="22923"/>
          <a:stretch/>
        </p:blipFill>
        <p:spPr bwMode="auto">
          <a:xfrm>
            <a:off x="5977972" y="966514"/>
            <a:ext cx="552450" cy="1484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/>
          <p:cNvPicPr/>
          <p:nvPr/>
        </p:nvPicPr>
        <p:blipFill rotWithShape="1">
          <a:blip r:embed="rId5"/>
          <a:srcRect l="35998" t="27507" r="54688" b="22923"/>
          <a:stretch/>
        </p:blipFill>
        <p:spPr bwMode="auto">
          <a:xfrm>
            <a:off x="6530422" y="966515"/>
            <a:ext cx="552450" cy="1484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/>
          <p:cNvPicPr/>
          <p:nvPr/>
        </p:nvPicPr>
        <p:blipFill rotWithShape="1">
          <a:blip r:embed="rId5"/>
          <a:srcRect l="35998" t="27507" r="54688" b="22923"/>
          <a:stretch/>
        </p:blipFill>
        <p:spPr bwMode="auto">
          <a:xfrm>
            <a:off x="7082872" y="966515"/>
            <a:ext cx="552450" cy="1484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5"/>
          <a:srcRect l="35998" t="27507" r="54688" b="22923"/>
          <a:stretch/>
        </p:blipFill>
        <p:spPr bwMode="auto">
          <a:xfrm>
            <a:off x="7635322" y="966515"/>
            <a:ext cx="552450" cy="1484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/>
          <p:cNvPicPr/>
          <p:nvPr/>
        </p:nvPicPr>
        <p:blipFill rotWithShape="1">
          <a:blip r:embed="rId5"/>
          <a:srcRect l="35998" t="27507" r="54688" b="22923"/>
          <a:stretch/>
        </p:blipFill>
        <p:spPr bwMode="auto">
          <a:xfrm>
            <a:off x="8187772" y="966513"/>
            <a:ext cx="552450" cy="1484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 rotWithShape="1">
          <a:blip r:embed="rId5"/>
          <a:srcRect l="35998" t="27507" r="54688" b="22923"/>
          <a:stretch/>
        </p:blipFill>
        <p:spPr bwMode="auto">
          <a:xfrm>
            <a:off x="5425522" y="966515"/>
            <a:ext cx="552450" cy="1484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Объект 1"/>
          <p:cNvSpPr txBox="1">
            <a:spLocks/>
          </p:cNvSpPr>
          <p:nvPr/>
        </p:nvSpPr>
        <p:spPr bwMode="auto">
          <a:xfrm>
            <a:off x="2728358" y="2602356"/>
            <a:ext cx="3525838" cy="9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0" tIns="40765" rIns="81530" bIns="40765"/>
          <a:lstStyle>
            <a:lvl1pPr>
              <a:defRPr sz="2900">
                <a:solidFill>
                  <a:srgbClr val="005AA9"/>
                </a:solidFill>
                <a:latin typeface="Calibri" pitchFamily="34" charset="0"/>
              </a:defRPr>
            </a:lvl1pPr>
            <a:lvl2pPr marL="280988" indent="1588">
              <a:defRPr sz="1900">
                <a:solidFill>
                  <a:srgbClr val="504F53"/>
                </a:solidFill>
                <a:latin typeface="Calibri" pitchFamily="34" charset="0"/>
              </a:defRPr>
            </a:lvl2pPr>
            <a:lvl3pPr marL="490538">
              <a:defRPr sz="1900">
                <a:solidFill>
                  <a:srgbClr val="504F53"/>
                </a:solidFill>
                <a:latin typeface="Calibri" pitchFamily="34" charset="0"/>
              </a:defRPr>
            </a:lvl3pPr>
            <a:lvl4pPr indent="280988">
              <a:defRPr sz="1300">
                <a:solidFill>
                  <a:srgbClr val="504F53"/>
                </a:solidFill>
                <a:latin typeface="Calibri" pitchFamily="34" charset="0"/>
              </a:defRPr>
            </a:lvl4pPr>
            <a:lvl5pPr>
              <a:defRPr sz="1100">
                <a:solidFill>
                  <a:srgbClr val="8D8C90"/>
                </a:solidFill>
                <a:latin typeface="Calibri" pitchFamily="34" charset="0"/>
              </a:defRPr>
            </a:lvl5pPr>
            <a:lvl6pPr marL="15779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6pPr>
            <a:lvl7pPr marL="20351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7pPr>
            <a:lvl8pPr marL="24923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8pPr>
            <a:lvl9pPr marL="29495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marL="282575"/>
            <a:r>
              <a:rPr lang="ru-RU" altLang="ru-RU" b="1" dirty="0">
                <a:solidFill>
                  <a:srgbClr val="0A73BB"/>
                </a:solidFill>
              </a:rPr>
              <a:t>из </a:t>
            </a:r>
            <a:r>
              <a:rPr lang="ru-RU" altLang="ru-RU" sz="7200" b="1" dirty="0" smtClean="0">
                <a:solidFill>
                  <a:srgbClr val="0A73BB"/>
                </a:solidFill>
              </a:rPr>
              <a:t>56 284</a:t>
            </a:r>
            <a:endParaRPr lang="ru-RU" altLang="ru-RU" sz="7200" b="1" dirty="0">
              <a:solidFill>
                <a:srgbClr val="0A73BB"/>
              </a:solidFill>
            </a:endParaRPr>
          </a:p>
        </p:txBody>
      </p:sp>
      <p:pic>
        <p:nvPicPr>
          <p:cNvPr id="43" name="Picture 3" descr="C:\Users\Александер\Desktop\Доклад на публичные\человечки\Без названия (2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6343"/>
          <a:stretch/>
        </p:blipFill>
        <p:spPr bwMode="auto">
          <a:xfrm>
            <a:off x="620477" y="3563364"/>
            <a:ext cx="2540635" cy="1383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3" descr="C:\Users\Александер\Desktop\Доклад на публичные\человечки\Без названия (2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6343"/>
          <a:stretch/>
        </p:blipFill>
        <p:spPr bwMode="auto">
          <a:xfrm>
            <a:off x="3161112" y="3563364"/>
            <a:ext cx="2540635" cy="1383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3" descr="C:\Users\Александер\Desktop\Доклад на публичные\человечки\Без названия (2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6343"/>
          <a:stretch/>
        </p:blipFill>
        <p:spPr bwMode="auto">
          <a:xfrm>
            <a:off x="5701747" y="3563364"/>
            <a:ext cx="2540635" cy="1383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Объект 1"/>
          <p:cNvSpPr txBox="1">
            <a:spLocks/>
          </p:cNvSpPr>
          <p:nvPr/>
        </p:nvSpPr>
        <p:spPr bwMode="auto">
          <a:xfrm>
            <a:off x="3820544" y="1970736"/>
            <a:ext cx="1498353" cy="4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0" tIns="40765" rIns="81530" bIns="40765"/>
          <a:lstStyle>
            <a:lvl1pPr>
              <a:defRPr sz="2900">
                <a:solidFill>
                  <a:srgbClr val="005AA9"/>
                </a:solidFill>
                <a:latin typeface="Calibri" pitchFamily="34" charset="0"/>
              </a:defRPr>
            </a:lvl1pPr>
            <a:lvl2pPr marL="280988" indent="1588">
              <a:defRPr sz="1900">
                <a:solidFill>
                  <a:srgbClr val="504F53"/>
                </a:solidFill>
                <a:latin typeface="Calibri" pitchFamily="34" charset="0"/>
              </a:defRPr>
            </a:lvl2pPr>
            <a:lvl3pPr marL="490538">
              <a:defRPr sz="1900">
                <a:solidFill>
                  <a:srgbClr val="504F53"/>
                </a:solidFill>
                <a:latin typeface="Calibri" pitchFamily="34" charset="0"/>
              </a:defRPr>
            </a:lvl3pPr>
            <a:lvl4pPr indent="280988">
              <a:defRPr sz="1300">
                <a:solidFill>
                  <a:srgbClr val="504F53"/>
                </a:solidFill>
                <a:latin typeface="Calibri" pitchFamily="34" charset="0"/>
              </a:defRPr>
            </a:lvl4pPr>
            <a:lvl5pPr>
              <a:defRPr sz="1100">
                <a:solidFill>
                  <a:srgbClr val="8D8C90"/>
                </a:solidFill>
                <a:latin typeface="Calibri" pitchFamily="34" charset="0"/>
              </a:defRPr>
            </a:lvl5pPr>
            <a:lvl6pPr marL="15779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6pPr>
            <a:lvl7pPr marL="20351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7pPr>
            <a:lvl8pPr marL="24923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8pPr>
            <a:lvl9pPr marL="2949575" indent="708025" defTabSz="814388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defRPr sz="11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marL="282575"/>
            <a:r>
              <a:rPr lang="ru-RU" altLang="ru-RU" sz="3200" b="1" dirty="0" smtClean="0">
                <a:solidFill>
                  <a:srgbClr val="CC0000"/>
                </a:solidFill>
              </a:rPr>
              <a:t>0,02%</a:t>
            </a:r>
            <a:endParaRPr lang="ru-RU" altLang="ru-RU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253965" y="308641"/>
            <a:ext cx="7070888" cy="45157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Результаты выездных налоговых проверок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за 1 квартал 2020 года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5" y="218072"/>
            <a:ext cx="848067" cy="63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 bwMode="auto">
          <a:xfrm>
            <a:off x="8324853" y="4531523"/>
            <a:ext cx="619125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ru-RU" altLang="ru-RU" b="1" dirty="0" smtClean="0">
                <a:solidFill>
                  <a:prstClr val="white"/>
                </a:solidFill>
              </a:rPr>
              <a:t>2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505004525"/>
              </p:ext>
            </p:extLst>
          </p:nvPr>
        </p:nvGraphicFramePr>
        <p:xfrm>
          <a:off x="453225" y="1168842"/>
          <a:ext cx="7410616" cy="353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Рисунок 23" descr="C:\Users\8600-90-357\Desktop\Доклад на публичные слушания\публичные слушания\картинки\images (9)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5691" r="16952" b="4471"/>
          <a:stretch/>
        </p:blipFill>
        <p:spPr bwMode="auto">
          <a:xfrm>
            <a:off x="7934164" y="644056"/>
            <a:ext cx="923590" cy="1770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12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734687" y="1692476"/>
            <a:ext cx="966218" cy="2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62" tIns="35731" rIns="71462" bIns="35731" anchor="ctr">
            <a:no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252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1 кв. 2019 г.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734687" y="1266909"/>
            <a:ext cx="966218" cy="2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62" tIns="35731" rIns="71462" bIns="35731" anchor="ctr">
            <a:no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252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1 кв. 2020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598" y="268358"/>
            <a:ext cx="7819966" cy="595479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Анализ выездных налоговых проверок, проведенных совместно с органами внутренних дел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447308" y="992939"/>
            <a:ext cx="5296445" cy="203308"/>
          </a:xfrm>
          <a:prstGeom prst="rect">
            <a:avLst/>
          </a:prstGeom>
          <a:extLst/>
        </p:spPr>
        <p:txBody>
          <a:bodyPr vert="horz" wrap="none" lIns="81458" tIns="40729" rIns="81458" bIns="40729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300"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814569"/>
            <a:r>
              <a:rPr lang="ru-RU" dirty="0">
                <a:solidFill>
                  <a:srgbClr val="C00000"/>
                </a:solidFill>
              </a:rPr>
              <a:t>СНИЖЕНИЕ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КОЛИЧЕСТВА  СОВМЕСТНЫХ ВЫЕЗДНЫХ  ПРОВЕРОК</a:t>
            </a:r>
          </a:p>
        </p:txBody>
      </p:sp>
      <p:sp>
        <p:nvSpPr>
          <p:cNvPr id="9" name="Овал 8"/>
          <p:cNvSpPr/>
          <p:nvPr/>
        </p:nvSpPr>
        <p:spPr>
          <a:xfrm>
            <a:off x="1599979" y="1356868"/>
            <a:ext cx="312577" cy="2193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800" b="1" dirty="0"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39818" y="1820557"/>
            <a:ext cx="261692" cy="16960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800" b="1" dirty="0">
              <a:latin typeface="Arial Narrow" panose="020B0606020202030204" pitchFamily="34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5988214" y="1266910"/>
            <a:ext cx="2756783" cy="528912"/>
          </a:xfrm>
          <a:prstGeom prst="rect">
            <a:avLst/>
          </a:prstGeom>
          <a:extLst/>
        </p:spPr>
        <p:txBody>
          <a:bodyPr vert="horz" wrap="none" lIns="81458" tIns="40729" rIns="81458" bIns="40729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300"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814569"/>
            <a:r>
              <a:rPr lang="ru-RU" dirty="0">
                <a:solidFill>
                  <a:srgbClr val="C00000"/>
                </a:solidFill>
              </a:rPr>
              <a:t>ДОЛЯ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СОВМЕСТНЫХ  ВЫЕЗДНЫХ </a:t>
            </a:r>
          </a:p>
          <a:p>
            <a:pPr defTabSz="814569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НАЛОГОВЫХ  ПРОВЕРОК  </a:t>
            </a:r>
          </a:p>
          <a:p>
            <a:pPr defTabSz="814569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 ОБЩЕМ  КОЛИЧЕСТВЕ  ПРОВЕРОК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723511" y="1356869"/>
            <a:ext cx="11176" cy="83802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4598" y="1940012"/>
            <a:ext cx="49643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84598" y="1502655"/>
            <a:ext cx="488697" cy="108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 flipH="1">
            <a:off x="863498" y="2257993"/>
            <a:ext cx="2522860" cy="281474"/>
          </a:xfrm>
          <a:custGeom>
            <a:avLst/>
            <a:gdLst>
              <a:gd name="connsiteX0" fmla="*/ 8681 w 2178675"/>
              <a:gd name="connsiteY0" fmla="*/ 0 h 696036"/>
              <a:gd name="connsiteX1" fmla="*/ 2178675 w 2178675"/>
              <a:gd name="connsiteY1" fmla="*/ 313898 h 696036"/>
              <a:gd name="connsiteX2" fmla="*/ 2171851 w 2178675"/>
              <a:gd name="connsiteY2" fmla="*/ 696036 h 696036"/>
              <a:gd name="connsiteX3" fmla="*/ 1857 w 2178675"/>
              <a:gd name="connsiteY3" fmla="*/ 696036 h 696036"/>
              <a:gd name="connsiteX4" fmla="*/ 8681 w 2178675"/>
              <a:gd name="connsiteY4" fmla="*/ 0 h 696036"/>
              <a:gd name="connsiteX0" fmla="*/ 8681 w 2178675"/>
              <a:gd name="connsiteY0" fmla="*/ 19504 h 382137"/>
              <a:gd name="connsiteX1" fmla="*/ 2178675 w 2178675"/>
              <a:gd name="connsiteY1" fmla="*/ -1 h 382137"/>
              <a:gd name="connsiteX2" fmla="*/ 2171851 w 2178675"/>
              <a:gd name="connsiteY2" fmla="*/ 382137 h 382137"/>
              <a:gd name="connsiteX3" fmla="*/ 1857 w 2178675"/>
              <a:gd name="connsiteY3" fmla="*/ 382137 h 382137"/>
              <a:gd name="connsiteX4" fmla="*/ 8681 w 2178675"/>
              <a:gd name="connsiteY4" fmla="*/ 19504 h 382137"/>
              <a:gd name="connsiteX0" fmla="*/ 8681 w 2178675"/>
              <a:gd name="connsiteY0" fmla="*/ 361919 h 724552"/>
              <a:gd name="connsiteX1" fmla="*/ 2178675 w 2178675"/>
              <a:gd name="connsiteY1" fmla="*/ 0 h 724552"/>
              <a:gd name="connsiteX2" fmla="*/ 2171851 w 2178675"/>
              <a:gd name="connsiteY2" fmla="*/ 724552 h 724552"/>
              <a:gd name="connsiteX3" fmla="*/ 1857 w 2178675"/>
              <a:gd name="connsiteY3" fmla="*/ 724552 h 724552"/>
              <a:gd name="connsiteX4" fmla="*/ 8681 w 2178675"/>
              <a:gd name="connsiteY4" fmla="*/ 361919 h 7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675" h="724552">
                <a:moveTo>
                  <a:pt x="8681" y="361919"/>
                </a:moveTo>
                <a:lnTo>
                  <a:pt x="2178675" y="0"/>
                </a:lnTo>
                <a:cubicBezTo>
                  <a:pt x="2176400" y="241517"/>
                  <a:pt x="2174126" y="483035"/>
                  <a:pt x="2171851" y="724552"/>
                </a:cubicBezTo>
                <a:lnTo>
                  <a:pt x="1857" y="724552"/>
                </a:lnTo>
                <a:cubicBezTo>
                  <a:pt x="-418" y="490265"/>
                  <a:pt x="-2692" y="589382"/>
                  <a:pt x="8681" y="361919"/>
                </a:cubicBezTo>
                <a:close/>
              </a:path>
            </a:pathLst>
          </a:custGeom>
          <a:gradFill>
            <a:gsLst>
              <a:gs pos="93336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44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0" rtlCol="0" anchor="ctr"/>
          <a:lstStyle/>
          <a:p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14,3%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42318" y="2070379"/>
            <a:ext cx="0" cy="28788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1229" y="2675876"/>
            <a:ext cx="4987537" cy="368407"/>
          </a:xfrm>
          <a:prstGeom prst="rect">
            <a:avLst/>
          </a:prstGeom>
        </p:spPr>
        <p:txBody>
          <a:bodyPr vert="horz" wrap="none" lIns="81630" tIns="40815" rIns="81630" bIns="40815" rtlCol="0" anchor="ctr">
            <a:normAutofit fontScale="85000" lnSpcReduction="20000"/>
          </a:bodyPr>
          <a:lstStyle/>
          <a:p>
            <a:pPr algn="ctr" defTabSz="816296">
              <a:spcBef>
                <a:spcPct val="0"/>
              </a:spcBef>
            </a:pPr>
            <a:r>
              <a:rPr lang="ru-RU" sz="13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ДОЛЯ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ДОНАЧИСЛЕНИЙ ПО СОВМЕСТНЫМ ВЫЕЗДНЫМ </a:t>
            </a:r>
          </a:p>
          <a:p>
            <a:pPr algn="ctr" defTabSz="816296">
              <a:spcBef>
                <a:spcPct val="0"/>
              </a:spcBef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НАЛОГОВЫМ  ПРОВЕРКАМ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59218" y="3216145"/>
            <a:ext cx="5114606" cy="389062"/>
          </a:xfrm>
          <a:prstGeom prst="roundRect">
            <a:avLst/>
          </a:prstGeom>
          <a:pattFill prst="pct20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 549 млн. руб.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65596" y="3039045"/>
            <a:ext cx="2268766" cy="2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defPPr>
              <a:defRPr lang="ru-RU"/>
            </a:defPPr>
            <a:lvl1pPr>
              <a:lnSpc>
                <a:spcPts val="1200"/>
              </a:lnSpc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9pPr>
          </a:lstStyle>
          <a:p>
            <a:r>
              <a:rPr lang="ru-RU" sz="1300" dirty="0"/>
              <a:t>1 кв. 2020 г.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42586" y="3210154"/>
            <a:ext cx="3698393" cy="3890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96,1%  528 млн. руб.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568330" y="3863122"/>
            <a:ext cx="4988863" cy="363629"/>
          </a:xfrm>
          <a:prstGeom prst="roundRect">
            <a:avLst/>
          </a:prstGeom>
          <a:pattFill prst="pct20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 262 млн. руб.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10386" y="3690964"/>
            <a:ext cx="2268766" cy="2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defPPr>
              <a:defRPr lang="ru-RU"/>
            </a:defPPr>
            <a:lvl1pPr>
              <a:lnSpc>
                <a:spcPts val="1200"/>
              </a:lnSpc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cs typeface="Arial" charset="0"/>
              </a:defRPr>
            </a:lvl9pPr>
          </a:lstStyle>
          <a:p>
            <a:r>
              <a:rPr lang="ru-RU" sz="1300" dirty="0"/>
              <a:t> 1 кв. 2019 г.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10386" y="3855004"/>
            <a:ext cx="2606135" cy="3798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r>
              <a:rPr lang="ru-RU" sz="1600" b="1" dirty="0">
                <a:latin typeface="Arial Narrow" panose="020B0606020202030204" pitchFamily="34" charset="0"/>
              </a:rPr>
              <a:t>50,4%  132 млн. руб.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991919" y="1319002"/>
            <a:ext cx="547473" cy="257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991920" y="1806716"/>
            <a:ext cx="547473" cy="26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1" name="Кольцо 80"/>
          <p:cNvSpPr/>
          <p:nvPr/>
        </p:nvSpPr>
        <p:spPr>
          <a:xfrm rot="16200000">
            <a:off x="7157368" y="2142233"/>
            <a:ext cx="781810" cy="1013331"/>
          </a:xfrm>
          <a:prstGeom prst="donut">
            <a:avLst/>
          </a:prstGeom>
          <a:pattFill prst="dotDmnd">
            <a:fgClr>
              <a:srgbClr val="C5330B"/>
            </a:fgClr>
            <a:bgClr>
              <a:schemeClr val="bg1"/>
            </a:bgClr>
          </a:pattFill>
          <a:ln>
            <a:solidFill>
              <a:srgbClr val="C53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 defTabSz="816296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Кольцо 83"/>
          <p:cNvSpPr/>
          <p:nvPr/>
        </p:nvSpPr>
        <p:spPr>
          <a:xfrm rot="16200000">
            <a:off x="7168106" y="3249152"/>
            <a:ext cx="781810" cy="1013331"/>
          </a:xfrm>
          <a:prstGeom prst="donut">
            <a:avLst/>
          </a:prstGeom>
          <a:pattFill prst="dotDmnd">
            <a:fgClr>
              <a:srgbClr val="C5330B"/>
            </a:fgClr>
            <a:bgClr>
              <a:schemeClr val="bg1"/>
            </a:bgClr>
          </a:pattFill>
          <a:ln>
            <a:solidFill>
              <a:srgbClr val="C53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 defTabSz="816296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Арка 85"/>
          <p:cNvSpPr/>
          <p:nvPr/>
        </p:nvSpPr>
        <p:spPr>
          <a:xfrm rot="16200000">
            <a:off x="7157366" y="2142232"/>
            <a:ext cx="781811" cy="1013332"/>
          </a:xfrm>
          <a:prstGeom prst="blockArc">
            <a:avLst>
              <a:gd name="adj1" fmla="val 16212212"/>
              <a:gd name="adj2" fmla="val 6463192"/>
              <a:gd name="adj3" fmla="val 23811"/>
            </a:avLst>
          </a:prstGeom>
          <a:solidFill>
            <a:srgbClr val="C5330B"/>
          </a:solidFill>
          <a:ln>
            <a:solidFill>
              <a:srgbClr val="C53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 defTabSz="816296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Арка 87"/>
          <p:cNvSpPr/>
          <p:nvPr/>
        </p:nvSpPr>
        <p:spPr>
          <a:xfrm rot="16200000">
            <a:off x="7168106" y="3249152"/>
            <a:ext cx="781811" cy="1013332"/>
          </a:xfrm>
          <a:prstGeom prst="blockArc">
            <a:avLst>
              <a:gd name="adj1" fmla="val 16110815"/>
              <a:gd name="adj2" fmla="val 2101254"/>
              <a:gd name="adj3" fmla="val 24279"/>
            </a:avLst>
          </a:prstGeom>
          <a:solidFill>
            <a:srgbClr val="C5330B"/>
          </a:solidFill>
          <a:ln>
            <a:solidFill>
              <a:srgbClr val="C53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 defTabSz="816296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Text Box 44"/>
          <p:cNvSpPr txBox="1">
            <a:spLocks noChangeArrowheads="1"/>
          </p:cNvSpPr>
          <p:nvPr/>
        </p:nvSpPr>
        <p:spPr bwMode="auto">
          <a:xfrm>
            <a:off x="5407240" y="2520817"/>
            <a:ext cx="1622853" cy="2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62" tIns="35731" rIns="71462" bIns="35731" anchor="ctr">
            <a:no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252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       1 кв. 2020 г.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" name="Text Box 44"/>
          <p:cNvSpPr txBox="1">
            <a:spLocks noChangeArrowheads="1"/>
          </p:cNvSpPr>
          <p:nvPr/>
        </p:nvSpPr>
        <p:spPr bwMode="auto">
          <a:xfrm>
            <a:off x="5602278" y="3626177"/>
            <a:ext cx="1392540" cy="2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62" tIns="35731" rIns="71462" bIns="35731" anchor="ctr">
            <a:no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252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   1 кв. 2019 г.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3" name="Text Box 44"/>
          <p:cNvSpPr txBox="1">
            <a:spLocks noChangeArrowheads="1"/>
          </p:cNvSpPr>
          <p:nvPr/>
        </p:nvSpPr>
        <p:spPr bwMode="auto">
          <a:xfrm>
            <a:off x="7257606" y="3621157"/>
            <a:ext cx="724276" cy="2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62" tIns="35731" rIns="71462" bIns="35731" anchor="ctr">
            <a:no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252"/>
              </a:lnSpc>
            </a:pP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30,4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4" name="Text Box 44"/>
          <p:cNvSpPr txBox="1">
            <a:spLocks noChangeArrowheads="1"/>
          </p:cNvSpPr>
          <p:nvPr/>
        </p:nvSpPr>
        <p:spPr bwMode="auto">
          <a:xfrm>
            <a:off x="7257513" y="2520817"/>
            <a:ext cx="581515" cy="2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62" tIns="35731" rIns="71462" bIns="35731" anchor="ctr">
            <a:no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252"/>
              </a:lnSpc>
            </a:pP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57,1%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3016521" y="1125210"/>
            <a:ext cx="2522120" cy="785314"/>
          </a:xfrm>
          <a:prstGeom prst="rect">
            <a:avLst/>
          </a:prstGeom>
          <a:extLst/>
        </p:spPr>
        <p:txBody>
          <a:bodyPr vert="horz" wrap="none" lIns="81458" tIns="40729" rIns="81458" bIns="40729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300"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814569"/>
            <a:r>
              <a:rPr lang="ru-RU" sz="1100" dirty="0">
                <a:solidFill>
                  <a:srgbClr val="00B050"/>
                </a:solidFill>
              </a:rPr>
              <a:t>НАПРАВЛЕНО 2 МАТЕРИАЛА СОВМЕСТНЫХ ВНП </a:t>
            </a:r>
          </a:p>
          <a:p>
            <a:pPr defTabSz="814569"/>
            <a:r>
              <a:rPr lang="ru-RU" sz="1100" dirty="0">
                <a:solidFill>
                  <a:srgbClr val="00B050"/>
                </a:solidFill>
              </a:rPr>
              <a:t>В СЛЕДСТВЕННОЕ УПРАВЛЕНИЕ ЗА 1 КВ. 2020 ГОДА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5851" y="4234833"/>
            <a:ext cx="5081342" cy="71434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В 1 кв. 2020 года взыскано 79 млн. руб. по совместным с органами внутренних дел проверкам</a:t>
            </a:r>
          </a:p>
        </p:txBody>
      </p:sp>
      <p:sp>
        <p:nvSpPr>
          <p:cNvPr id="37" name="Номер слайда 4"/>
          <p:cNvSpPr txBox="1">
            <a:spLocks/>
          </p:cNvSpPr>
          <p:nvPr/>
        </p:nvSpPr>
        <p:spPr bwMode="auto">
          <a:xfrm>
            <a:off x="8324853" y="4531523"/>
            <a:ext cx="619125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ru-RU" altLang="ru-RU" b="1" dirty="0">
                <a:solidFill>
                  <a:prstClr val="white"/>
                </a:solidFill>
              </a:rPr>
              <a:t>3</a:t>
            </a:r>
            <a:endParaRPr lang="ru-RU" altLang="ru-RU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605" y="130725"/>
            <a:ext cx="7337193" cy="6886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Мероприятия налогового контроля,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проводимые в ходе выездных налоговых </a:t>
            </a:r>
            <a:r>
              <a:rPr lang="ru-RU" dirty="0">
                <a:solidFill>
                  <a:schemeClr val="tx2"/>
                </a:solidFill>
              </a:rPr>
              <a:t>проверок </a:t>
            </a:r>
          </a:p>
        </p:txBody>
      </p:sp>
      <p:pic>
        <p:nvPicPr>
          <p:cNvPr id="2050" name="Picture 2" descr="X:\Ресурсы отдела\13 Контрольный отдел № 1\1 Контрольный отдел № 1 - 2018\11 Личные\Замородских Ю.В\картинки\depositphotos_6571442-stock-photo-man-with-magnifying-glass-lo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92" y="186671"/>
            <a:ext cx="1008212" cy="10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8316" y="1045996"/>
            <a:ext cx="3467819" cy="3485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b="1" dirty="0" smtClean="0"/>
          </a:p>
          <a:p>
            <a:pPr defTabSz="1043056">
              <a:spcBef>
                <a:spcPct val="0"/>
              </a:spcBef>
            </a:pPr>
            <a:endParaRPr lang="ru-RU" dirty="0" smtClean="0"/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218074"/>
            <a:ext cx="811694" cy="5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07512"/>
              </p:ext>
            </p:extLst>
          </p:nvPr>
        </p:nvGraphicFramePr>
        <p:xfrm>
          <a:off x="381003" y="781227"/>
          <a:ext cx="8010794" cy="41485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52526"/>
                <a:gridCol w="1615692"/>
                <a:gridCol w="2142576"/>
              </a:tblGrid>
              <a:tr h="683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Наименование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мероприятия налогового контроля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Право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налогового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органа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Ответственность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налогоплательщиков за </a:t>
                      </a:r>
                      <a:r>
                        <a:rPr lang="ru-RU" sz="1100" b="1" u="none" strike="noStrike" dirty="0">
                          <a:effectLst/>
                        </a:rPr>
                        <a:t>неправомерные действия (бездействия)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7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Вызов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налогоплательщика в налоговый орган </a:t>
                      </a:r>
                      <a:r>
                        <a:rPr lang="ru-RU" sz="1400" b="1" u="none" strike="noStrike" dirty="0">
                          <a:effectLst/>
                        </a:rPr>
                        <a:t>для дачи пояснений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пп.4 п.1 </a:t>
                      </a:r>
                      <a:r>
                        <a:rPr lang="ru-RU" sz="1200" b="1" u="none" strike="noStrike" dirty="0">
                          <a:effectLst/>
                        </a:rPr>
                        <a:t>ст. 31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19.4 КоАП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Инвентаризация имущества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п.13 </a:t>
                      </a:r>
                      <a:r>
                        <a:rPr lang="ru-RU" sz="1200" b="1" u="none" strike="noStrike" dirty="0">
                          <a:effectLst/>
                        </a:rPr>
                        <a:t>ст. 89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19.4.1 КоАП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Запросы в банк о наличии счетов, вкладов (депозитов) в банке, об остатках денежных средств на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счетах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86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135.1 НК РФ,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ст</a:t>
                      </a:r>
                      <a:r>
                        <a:rPr lang="ru-RU" sz="1200" b="1" u="none" strike="noStrike" dirty="0">
                          <a:effectLst/>
                        </a:rPr>
                        <a:t>. 15.6 КоАП РФ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Допрос свидетеля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90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128 НК РФ,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ст</a:t>
                      </a:r>
                      <a:r>
                        <a:rPr lang="ru-RU" sz="1200" b="1" u="none" strike="noStrike" dirty="0">
                          <a:effectLst/>
                        </a:rPr>
                        <a:t>. 307 УК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Осмотр помещений, территорий, документов и предметов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пп.6 п.1 ст. 31, 92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19.4.1 КоАП РФ,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ст</a:t>
                      </a:r>
                      <a:r>
                        <a:rPr lang="ru-RU" sz="1200" b="1" u="none" strike="noStrike" dirty="0">
                          <a:effectLst/>
                        </a:rPr>
                        <a:t>. 19.7.6 КоАП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Истребование документов (информации)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93, 93.1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126, 126.1, 129.1 НК РФ,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ст</a:t>
                      </a:r>
                      <a:r>
                        <a:rPr lang="ru-RU" sz="1200" b="1" u="none" strike="noStrike" dirty="0">
                          <a:effectLst/>
                        </a:rPr>
                        <a:t>. 15.6, 19.4 КоАП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Выемка документов и предметов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94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19.4.1 КоАП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Привлечение специалиста, переводчика,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эксперта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95, 96, 97 НК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ст. 129 НК РФ,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ст</a:t>
                      </a:r>
                      <a:r>
                        <a:rPr lang="ru-RU" sz="1200" b="1" u="none" strike="noStrike" dirty="0">
                          <a:effectLst/>
                        </a:rPr>
                        <a:t>. 307 УК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0" marR="8320" marT="8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8324853" y="4531523"/>
            <a:ext cx="619125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ru-RU" altLang="ru-RU" dirty="0" smtClean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37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1113588"/>
            <a:ext cx="7416824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" y="236166"/>
            <a:ext cx="1007817" cy="87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89480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60432" y="4627659"/>
            <a:ext cx="397321" cy="35780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815853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t="7529" b="4348"/>
          <a:stretch/>
        </p:blipFill>
        <p:spPr bwMode="auto">
          <a:xfrm>
            <a:off x="527843" y="1296063"/>
            <a:ext cx="7797007" cy="3582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89479" y="519122"/>
            <a:ext cx="7554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dirty="0" smtClean="0">
                <a:solidFill>
                  <a:srgbClr val="043C9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Перечень типовых нарушений обязательных требований:</a:t>
            </a:r>
            <a:r>
              <a:rPr lang="ru-RU" sz="1800" dirty="0" smtClean="0">
                <a:solidFill>
                  <a:srgbClr val="043C9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1800" b="1" dirty="0" smtClean="0">
                <a:latin typeface="Arial"/>
                <a:hlinkClick r:id="rId6"/>
              </a:rPr>
              <a:t>www.nalog.ru</a:t>
            </a:r>
            <a:r>
              <a:rPr lang="en-US" sz="1800" b="1" dirty="0" smtClean="0">
                <a:latin typeface="Arial"/>
              </a:rPr>
              <a:t> </a:t>
            </a:r>
            <a:endParaRPr lang="ru-RU" sz="1800" b="1" dirty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89480" y="814296"/>
            <a:ext cx="7396711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just">
              <a:defRPr/>
            </a:pPr>
            <a:r>
              <a:rPr lang="ru-RU" sz="1600" b="1" dirty="0">
                <a:solidFill>
                  <a:srgbClr val="C0504D"/>
                </a:solidFill>
                <a:latin typeface="Arial"/>
              </a:rPr>
              <a:t>О ФНС России </a:t>
            </a:r>
            <a:r>
              <a:rPr lang="ru-RU" sz="1600" b="1" dirty="0">
                <a:solidFill>
                  <a:srgbClr val="C0504D"/>
                </a:solidFill>
                <a:latin typeface="Arial"/>
                <a:sym typeface="Symbol"/>
              </a:rPr>
              <a:t> Реформа контрольно-надзорной деятельности  </a:t>
            </a:r>
            <a:r>
              <a:rPr lang="ru-RU" sz="1600" b="1" dirty="0" smtClean="0">
                <a:solidFill>
                  <a:srgbClr val="C0504D"/>
                </a:solidFill>
                <a:latin typeface="Arial"/>
                <a:sym typeface="Symbol"/>
              </a:rPr>
              <a:t>Перечень типовых нарушений</a:t>
            </a:r>
            <a:endParaRPr lang="ru-RU" sz="1600" b="1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2696" y="3434963"/>
            <a:ext cx="357808" cy="10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48348" y="2655737"/>
            <a:ext cx="4084828" cy="556590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 flipH="1">
            <a:off x="2613036" y="2027501"/>
            <a:ext cx="755452" cy="2862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0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06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31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41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7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6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64" algn="l" defTabSz="3566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28715" y="1344922"/>
            <a:ext cx="1324093" cy="254441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6356" y="204451"/>
            <a:ext cx="7797619" cy="53273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Нарушения, выявляемые в ходе проверок налогоплательщиков, применяющих  специальные налоговые режимы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393663" y="1366130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4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942562" y="940534"/>
            <a:ext cx="3633173" cy="1977595"/>
          </a:xfrm>
          <a:custGeom>
            <a:avLst/>
            <a:gdLst>
              <a:gd name="connsiteX0" fmla="*/ 0 w 7596123"/>
              <a:gd name="connsiteY0" fmla="*/ 81657 h 816570"/>
              <a:gd name="connsiteX1" fmla="*/ 81657 w 7596123"/>
              <a:gd name="connsiteY1" fmla="*/ 0 h 816570"/>
              <a:gd name="connsiteX2" fmla="*/ 7514466 w 7596123"/>
              <a:gd name="connsiteY2" fmla="*/ 0 h 816570"/>
              <a:gd name="connsiteX3" fmla="*/ 7596123 w 7596123"/>
              <a:gd name="connsiteY3" fmla="*/ 81657 h 816570"/>
              <a:gd name="connsiteX4" fmla="*/ 7596123 w 7596123"/>
              <a:gd name="connsiteY4" fmla="*/ 734913 h 816570"/>
              <a:gd name="connsiteX5" fmla="*/ 7514466 w 7596123"/>
              <a:gd name="connsiteY5" fmla="*/ 816570 h 816570"/>
              <a:gd name="connsiteX6" fmla="*/ 81657 w 7596123"/>
              <a:gd name="connsiteY6" fmla="*/ 816570 h 816570"/>
              <a:gd name="connsiteX7" fmla="*/ 0 w 7596123"/>
              <a:gd name="connsiteY7" fmla="*/ 734913 h 816570"/>
              <a:gd name="connsiteX8" fmla="*/ 0 w 7596123"/>
              <a:gd name="connsiteY8" fmla="*/ 81657 h 8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123" h="816570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7514466" y="0"/>
                </a:lnTo>
                <a:cubicBezTo>
                  <a:pt x="7559564" y="0"/>
                  <a:pt x="7596123" y="36559"/>
                  <a:pt x="7596123" y="81657"/>
                </a:cubicBezTo>
                <a:lnTo>
                  <a:pt x="7596123" y="734913"/>
                </a:lnTo>
                <a:cubicBezTo>
                  <a:pt x="7596123" y="780011"/>
                  <a:pt x="7559564" y="816570"/>
                  <a:pt x="7514466" y="816570"/>
                </a:cubicBezTo>
                <a:lnTo>
                  <a:pt x="81657" y="816570"/>
                </a:lnTo>
                <a:cubicBezTo>
                  <a:pt x="36559" y="816570"/>
                  <a:pt x="0" y="780011"/>
                  <a:pt x="0" y="734913"/>
                </a:cubicBezTo>
                <a:lnTo>
                  <a:pt x="0" y="81657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772" tIns="30772" rIns="30772" bIns="30772" spcCol="1270" anchor="ctr"/>
          <a:lstStyle/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Патентная система </a:t>
            </a:r>
          </a:p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Налогообложения</a:t>
            </a:r>
          </a:p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/>
          </a:p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Несоответствие </a:t>
            </a:r>
            <a:r>
              <a:rPr lang="ru-RU" dirty="0"/>
              <a:t>фактически осуществляемого вида деятельности виду деятельности, на который выдан </a:t>
            </a:r>
            <a:r>
              <a:rPr lang="ru-RU" dirty="0" smtClean="0"/>
              <a:t>патент</a:t>
            </a:r>
          </a:p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(п. 2 ст. 346.25, п. 2 ст. 346.43 </a:t>
            </a:r>
            <a:r>
              <a:rPr lang="ru-RU" dirty="0" smtClean="0"/>
              <a:t>НК РФ)</a:t>
            </a:r>
            <a:endParaRPr lang="ru-RU" sz="1400" b="1" spc="-7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548419" y="1369777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4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104736" y="940534"/>
            <a:ext cx="3745066" cy="1977595"/>
          </a:xfrm>
          <a:custGeom>
            <a:avLst/>
            <a:gdLst>
              <a:gd name="connsiteX0" fmla="*/ 0 w 7596123"/>
              <a:gd name="connsiteY0" fmla="*/ 81657 h 816570"/>
              <a:gd name="connsiteX1" fmla="*/ 81657 w 7596123"/>
              <a:gd name="connsiteY1" fmla="*/ 0 h 816570"/>
              <a:gd name="connsiteX2" fmla="*/ 7514466 w 7596123"/>
              <a:gd name="connsiteY2" fmla="*/ 0 h 816570"/>
              <a:gd name="connsiteX3" fmla="*/ 7596123 w 7596123"/>
              <a:gd name="connsiteY3" fmla="*/ 81657 h 816570"/>
              <a:gd name="connsiteX4" fmla="*/ 7596123 w 7596123"/>
              <a:gd name="connsiteY4" fmla="*/ 734913 h 816570"/>
              <a:gd name="connsiteX5" fmla="*/ 7514466 w 7596123"/>
              <a:gd name="connsiteY5" fmla="*/ 816570 h 816570"/>
              <a:gd name="connsiteX6" fmla="*/ 81657 w 7596123"/>
              <a:gd name="connsiteY6" fmla="*/ 816570 h 816570"/>
              <a:gd name="connsiteX7" fmla="*/ 0 w 7596123"/>
              <a:gd name="connsiteY7" fmla="*/ 734913 h 816570"/>
              <a:gd name="connsiteX8" fmla="*/ 0 w 7596123"/>
              <a:gd name="connsiteY8" fmla="*/ 81657 h 8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123" h="816570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7514466" y="0"/>
                </a:lnTo>
                <a:cubicBezTo>
                  <a:pt x="7559564" y="0"/>
                  <a:pt x="7596123" y="36559"/>
                  <a:pt x="7596123" y="81657"/>
                </a:cubicBezTo>
                <a:lnTo>
                  <a:pt x="7596123" y="734913"/>
                </a:lnTo>
                <a:cubicBezTo>
                  <a:pt x="7596123" y="780011"/>
                  <a:pt x="7559564" y="816570"/>
                  <a:pt x="7514466" y="816570"/>
                </a:cubicBezTo>
                <a:lnTo>
                  <a:pt x="81657" y="816570"/>
                </a:lnTo>
                <a:cubicBezTo>
                  <a:pt x="36559" y="816570"/>
                  <a:pt x="0" y="780011"/>
                  <a:pt x="0" y="734913"/>
                </a:cubicBezTo>
                <a:lnTo>
                  <a:pt x="0" y="81657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772" tIns="30772" rIns="30772" bIns="30772" spcCol="1270" anchor="ctr"/>
          <a:lstStyle/>
          <a:p>
            <a:pPr algn="ctr" defTabSz="835908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Упрощенной системе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налогообложения:</a:t>
            </a:r>
          </a:p>
          <a:p>
            <a:pPr marL="285750" indent="-285750" algn="ctr" defTabSz="835908">
              <a:buFont typeface="Arial" pitchFamily="34" charset="0"/>
              <a:buChar char="•"/>
              <a:defRPr/>
            </a:pPr>
            <a:r>
              <a:rPr lang="ru-RU" dirty="0" smtClean="0"/>
              <a:t>неправомерное </a:t>
            </a:r>
            <a:r>
              <a:rPr lang="ru-RU" dirty="0"/>
              <a:t>применение </a:t>
            </a:r>
            <a:r>
              <a:rPr lang="ru-RU" dirty="0" smtClean="0"/>
              <a:t>УСН ввиду </a:t>
            </a:r>
            <a:r>
              <a:rPr lang="ru-RU" dirty="0"/>
              <a:t>превышения предельной величины </a:t>
            </a:r>
            <a:r>
              <a:rPr lang="ru-RU" dirty="0" smtClean="0"/>
              <a:t>дохода;</a:t>
            </a:r>
          </a:p>
          <a:p>
            <a:pPr marL="285750" indent="-285750" algn="ctr" defTabSz="835908"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остаточная стоимость основных средств превысила предельно допустимую стоимость, установленную </a:t>
            </a:r>
            <a:r>
              <a:rPr lang="ru-RU" dirty="0" err="1"/>
              <a:t>пп</a:t>
            </a:r>
            <a:r>
              <a:rPr lang="ru-RU" dirty="0"/>
              <a:t>. 16 п. 3 ст. 346.12 </a:t>
            </a:r>
            <a:r>
              <a:rPr lang="ru-RU" dirty="0" smtClean="0"/>
              <a:t>НК РФ (100 </a:t>
            </a:r>
            <a:r>
              <a:rPr lang="ru-RU" dirty="0"/>
              <a:t>млн. </a:t>
            </a:r>
            <a:r>
              <a:rPr lang="ru-RU" dirty="0" smtClean="0"/>
              <a:t>руб.)</a:t>
            </a:r>
            <a:endParaRPr lang="ru-RU" b="1" spc="-7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547891" y="3818324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4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205359" y="3078397"/>
            <a:ext cx="7119492" cy="1803704"/>
          </a:xfrm>
          <a:custGeom>
            <a:avLst/>
            <a:gdLst>
              <a:gd name="connsiteX0" fmla="*/ 0 w 7596123"/>
              <a:gd name="connsiteY0" fmla="*/ 81657 h 816570"/>
              <a:gd name="connsiteX1" fmla="*/ 81657 w 7596123"/>
              <a:gd name="connsiteY1" fmla="*/ 0 h 816570"/>
              <a:gd name="connsiteX2" fmla="*/ 7514466 w 7596123"/>
              <a:gd name="connsiteY2" fmla="*/ 0 h 816570"/>
              <a:gd name="connsiteX3" fmla="*/ 7596123 w 7596123"/>
              <a:gd name="connsiteY3" fmla="*/ 81657 h 816570"/>
              <a:gd name="connsiteX4" fmla="*/ 7596123 w 7596123"/>
              <a:gd name="connsiteY4" fmla="*/ 734913 h 816570"/>
              <a:gd name="connsiteX5" fmla="*/ 7514466 w 7596123"/>
              <a:gd name="connsiteY5" fmla="*/ 816570 h 816570"/>
              <a:gd name="connsiteX6" fmla="*/ 81657 w 7596123"/>
              <a:gd name="connsiteY6" fmla="*/ 816570 h 816570"/>
              <a:gd name="connsiteX7" fmla="*/ 0 w 7596123"/>
              <a:gd name="connsiteY7" fmla="*/ 734913 h 816570"/>
              <a:gd name="connsiteX8" fmla="*/ 0 w 7596123"/>
              <a:gd name="connsiteY8" fmla="*/ 81657 h 8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123" h="816570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7514466" y="0"/>
                </a:lnTo>
                <a:cubicBezTo>
                  <a:pt x="7559564" y="0"/>
                  <a:pt x="7596123" y="36559"/>
                  <a:pt x="7596123" y="81657"/>
                </a:cubicBezTo>
                <a:lnTo>
                  <a:pt x="7596123" y="734913"/>
                </a:lnTo>
                <a:cubicBezTo>
                  <a:pt x="7596123" y="780011"/>
                  <a:pt x="7559564" y="816570"/>
                  <a:pt x="7514466" y="816570"/>
                </a:cubicBezTo>
                <a:lnTo>
                  <a:pt x="81657" y="816570"/>
                </a:lnTo>
                <a:cubicBezTo>
                  <a:pt x="36559" y="816570"/>
                  <a:pt x="0" y="780011"/>
                  <a:pt x="0" y="734913"/>
                </a:cubicBezTo>
                <a:lnTo>
                  <a:pt x="0" y="81657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772" tIns="30772" rIns="30772" bIns="30772" spcCol="1270" anchor="ctr"/>
          <a:lstStyle/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0099"/>
                </a:solidFill>
                <a:ea typeface="Times New Roman"/>
              </a:rPr>
              <a:t>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Единый налог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на вмененный доход для отдельных видов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деятельности:</a:t>
            </a:r>
          </a:p>
          <a:p>
            <a:pPr algn="ctr" defTabSz="8359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ea typeface="Times New Roman"/>
            </a:endParaRPr>
          </a:p>
          <a:p>
            <a:pPr marL="285750" indent="-285750" algn="ctr" defTabSz="83590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необоснованное </a:t>
            </a:r>
            <a:r>
              <a:rPr lang="ru-RU" dirty="0" smtClean="0"/>
              <a:t>применение ЕНВД </a:t>
            </a:r>
            <a:r>
              <a:rPr lang="ru-RU" dirty="0"/>
              <a:t>в результате осуществления деятельности путем формального деления площадей между взаимозависимыми лицами, что приводит к превышению показателя торговой площади (более 150 </a:t>
            </a:r>
            <a:r>
              <a:rPr lang="ru-RU" dirty="0" err="1"/>
              <a:t>кв.м</a:t>
            </a:r>
            <a:r>
              <a:rPr lang="ru-RU" dirty="0"/>
              <a:t>.) - </a:t>
            </a:r>
            <a:r>
              <a:rPr lang="ru-RU" dirty="0" err="1"/>
              <a:t>пп</a:t>
            </a:r>
            <a:r>
              <a:rPr lang="ru-RU" dirty="0"/>
              <a:t>. 6 п. 2 ст. 346.26 </a:t>
            </a:r>
            <a:r>
              <a:rPr lang="ru-RU" dirty="0" smtClean="0"/>
              <a:t>НК РФ;</a:t>
            </a:r>
          </a:p>
          <a:p>
            <a:pPr marL="285750" indent="-285750" algn="ctr" defTabSz="83590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неправомерное </a:t>
            </a:r>
            <a:r>
              <a:rPr lang="ru-RU" dirty="0" smtClean="0"/>
              <a:t>применение ЕНВД </a:t>
            </a:r>
            <a:r>
              <a:rPr lang="ru-RU" dirty="0"/>
              <a:t>при оказании услуг транспортными средствами, зарегистрированными в органах </a:t>
            </a:r>
            <a:r>
              <a:rPr lang="ru-RU" dirty="0" err="1"/>
              <a:t>Гостехнадзора</a:t>
            </a:r>
            <a:r>
              <a:rPr lang="ru-RU" dirty="0"/>
              <a:t> (спецтехника)</a:t>
            </a:r>
            <a:r>
              <a:rPr lang="ru-RU" b="1" i="1" dirty="0" smtClean="0">
                <a:ea typeface="Times New Roman"/>
              </a:rPr>
              <a:t> </a:t>
            </a:r>
            <a:endParaRPr lang="ru-RU" b="1" spc="-7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39324" y="4279695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ru-RU" altLang="ru-RU" sz="45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3" y="204451"/>
            <a:ext cx="811695" cy="7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850" y="4530725"/>
            <a:ext cx="6191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815853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6356" y="407795"/>
            <a:ext cx="7797619" cy="53273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Основные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«агрессивные» способы налоговой оптимизации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(схемы уклонения от уплаты налогов), устанавливаемые налоговыми органами в рамках выездных проверок 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431949" y="1595312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4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042988" y="1296062"/>
            <a:ext cx="7281099" cy="946206"/>
          </a:xfrm>
          <a:custGeom>
            <a:avLst/>
            <a:gdLst>
              <a:gd name="connsiteX0" fmla="*/ 0 w 7596123"/>
              <a:gd name="connsiteY0" fmla="*/ 81657 h 816570"/>
              <a:gd name="connsiteX1" fmla="*/ 81657 w 7596123"/>
              <a:gd name="connsiteY1" fmla="*/ 0 h 816570"/>
              <a:gd name="connsiteX2" fmla="*/ 7514466 w 7596123"/>
              <a:gd name="connsiteY2" fmla="*/ 0 h 816570"/>
              <a:gd name="connsiteX3" fmla="*/ 7596123 w 7596123"/>
              <a:gd name="connsiteY3" fmla="*/ 81657 h 816570"/>
              <a:gd name="connsiteX4" fmla="*/ 7596123 w 7596123"/>
              <a:gd name="connsiteY4" fmla="*/ 734913 h 816570"/>
              <a:gd name="connsiteX5" fmla="*/ 7514466 w 7596123"/>
              <a:gd name="connsiteY5" fmla="*/ 816570 h 816570"/>
              <a:gd name="connsiteX6" fmla="*/ 81657 w 7596123"/>
              <a:gd name="connsiteY6" fmla="*/ 816570 h 816570"/>
              <a:gd name="connsiteX7" fmla="*/ 0 w 7596123"/>
              <a:gd name="connsiteY7" fmla="*/ 734913 h 816570"/>
              <a:gd name="connsiteX8" fmla="*/ 0 w 7596123"/>
              <a:gd name="connsiteY8" fmla="*/ 81657 h 8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123" h="816570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7514466" y="0"/>
                </a:lnTo>
                <a:cubicBezTo>
                  <a:pt x="7559564" y="0"/>
                  <a:pt x="7596123" y="36559"/>
                  <a:pt x="7596123" y="81657"/>
                </a:cubicBezTo>
                <a:lnTo>
                  <a:pt x="7596123" y="734913"/>
                </a:lnTo>
                <a:cubicBezTo>
                  <a:pt x="7596123" y="780011"/>
                  <a:pt x="7559564" y="816570"/>
                  <a:pt x="7514466" y="816570"/>
                </a:cubicBezTo>
                <a:lnTo>
                  <a:pt x="81657" y="816570"/>
                </a:lnTo>
                <a:cubicBezTo>
                  <a:pt x="36559" y="816570"/>
                  <a:pt x="0" y="780011"/>
                  <a:pt x="0" y="734913"/>
                </a:cubicBezTo>
                <a:lnTo>
                  <a:pt x="0" y="81657"/>
                </a:lnTo>
                <a:close/>
              </a:path>
            </a:pathLst>
          </a:cu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0772" tIns="30772" rIns="30772" bIns="30772" spcCol="1270" anchor="ctr"/>
          <a:lstStyle/>
          <a:p>
            <a:pPr algn="just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Вовлечение </a:t>
            </a:r>
            <a:r>
              <a:rPr lang="ru-RU" b="1" dirty="0">
                <a:solidFill>
                  <a:schemeClr val="tx2"/>
                </a:solidFill>
              </a:rPr>
              <a:t>налогоплательщиками в финансово-хозяйственный оборот формально-легитимных организаций с целью завышения расходов по налогу на прибыль организаций и вычетов по </a:t>
            </a:r>
            <a:r>
              <a:rPr lang="ru-RU" b="1" dirty="0" smtClean="0">
                <a:solidFill>
                  <a:schemeClr val="tx2"/>
                </a:solidFill>
              </a:rPr>
              <a:t>НДС (ст. 54.1 Налогового кодекса)</a:t>
            </a:r>
            <a:endParaRPr lang="ru-RU" sz="1400" b="1" spc="-7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31949" y="2730816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4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042988" y="2360845"/>
            <a:ext cx="7281099" cy="1180907"/>
          </a:xfrm>
          <a:custGeom>
            <a:avLst/>
            <a:gdLst>
              <a:gd name="connsiteX0" fmla="*/ 0 w 7596123"/>
              <a:gd name="connsiteY0" fmla="*/ 81657 h 816570"/>
              <a:gd name="connsiteX1" fmla="*/ 81657 w 7596123"/>
              <a:gd name="connsiteY1" fmla="*/ 0 h 816570"/>
              <a:gd name="connsiteX2" fmla="*/ 7514466 w 7596123"/>
              <a:gd name="connsiteY2" fmla="*/ 0 h 816570"/>
              <a:gd name="connsiteX3" fmla="*/ 7596123 w 7596123"/>
              <a:gd name="connsiteY3" fmla="*/ 81657 h 816570"/>
              <a:gd name="connsiteX4" fmla="*/ 7596123 w 7596123"/>
              <a:gd name="connsiteY4" fmla="*/ 734913 h 816570"/>
              <a:gd name="connsiteX5" fmla="*/ 7514466 w 7596123"/>
              <a:gd name="connsiteY5" fmla="*/ 816570 h 816570"/>
              <a:gd name="connsiteX6" fmla="*/ 81657 w 7596123"/>
              <a:gd name="connsiteY6" fmla="*/ 816570 h 816570"/>
              <a:gd name="connsiteX7" fmla="*/ 0 w 7596123"/>
              <a:gd name="connsiteY7" fmla="*/ 734913 h 816570"/>
              <a:gd name="connsiteX8" fmla="*/ 0 w 7596123"/>
              <a:gd name="connsiteY8" fmla="*/ 81657 h 8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123" h="816570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7514466" y="0"/>
                </a:lnTo>
                <a:cubicBezTo>
                  <a:pt x="7559564" y="0"/>
                  <a:pt x="7596123" y="36559"/>
                  <a:pt x="7596123" y="81657"/>
                </a:cubicBezTo>
                <a:lnTo>
                  <a:pt x="7596123" y="734913"/>
                </a:lnTo>
                <a:cubicBezTo>
                  <a:pt x="7596123" y="780011"/>
                  <a:pt x="7559564" y="816570"/>
                  <a:pt x="7514466" y="816570"/>
                </a:cubicBezTo>
                <a:lnTo>
                  <a:pt x="81657" y="816570"/>
                </a:lnTo>
                <a:cubicBezTo>
                  <a:pt x="36559" y="816570"/>
                  <a:pt x="0" y="780011"/>
                  <a:pt x="0" y="734913"/>
                </a:cubicBezTo>
                <a:lnTo>
                  <a:pt x="0" y="81657"/>
                </a:lnTo>
                <a:close/>
              </a:path>
            </a:pathLst>
          </a:cu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0772" tIns="30772" rIns="30772" bIns="30772" spcCol="1270" anchor="ctr"/>
          <a:lstStyle/>
          <a:p>
            <a:pPr algn="just" defTabSz="835908">
              <a:defRPr/>
            </a:pP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оздание «схемы», 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направленной на увеличение стоимости товаров для искусственного завышения сумм налоговых вычетов по 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НДС 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 увеличения расходов, уменьшающих налогооблагаемую базу по налогу на 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прибыль, 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при наличии реальных 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</a:rPr>
              <a:t>финансово-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хозяйственных 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операций по приобретению 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товара финансовых</a:t>
            </a:r>
            <a:endParaRPr lang="ru-RU" b="1" spc="-7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31949" y="3931197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4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042987" y="3721210"/>
            <a:ext cx="7281099" cy="938254"/>
          </a:xfrm>
          <a:custGeom>
            <a:avLst/>
            <a:gdLst>
              <a:gd name="connsiteX0" fmla="*/ 0 w 7596123"/>
              <a:gd name="connsiteY0" fmla="*/ 81657 h 816570"/>
              <a:gd name="connsiteX1" fmla="*/ 81657 w 7596123"/>
              <a:gd name="connsiteY1" fmla="*/ 0 h 816570"/>
              <a:gd name="connsiteX2" fmla="*/ 7514466 w 7596123"/>
              <a:gd name="connsiteY2" fmla="*/ 0 h 816570"/>
              <a:gd name="connsiteX3" fmla="*/ 7596123 w 7596123"/>
              <a:gd name="connsiteY3" fmla="*/ 81657 h 816570"/>
              <a:gd name="connsiteX4" fmla="*/ 7596123 w 7596123"/>
              <a:gd name="connsiteY4" fmla="*/ 734913 h 816570"/>
              <a:gd name="connsiteX5" fmla="*/ 7514466 w 7596123"/>
              <a:gd name="connsiteY5" fmla="*/ 816570 h 816570"/>
              <a:gd name="connsiteX6" fmla="*/ 81657 w 7596123"/>
              <a:gd name="connsiteY6" fmla="*/ 816570 h 816570"/>
              <a:gd name="connsiteX7" fmla="*/ 0 w 7596123"/>
              <a:gd name="connsiteY7" fmla="*/ 734913 h 816570"/>
              <a:gd name="connsiteX8" fmla="*/ 0 w 7596123"/>
              <a:gd name="connsiteY8" fmla="*/ 81657 h 8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123" h="816570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7514466" y="0"/>
                </a:lnTo>
                <a:cubicBezTo>
                  <a:pt x="7559564" y="0"/>
                  <a:pt x="7596123" y="36559"/>
                  <a:pt x="7596123" y="81657"/>
                </a:cubicBezTo>
                <a:lnTo>
                  <a:pt x="7596123" y="734913"/>
                </a:lnTo>
                <a:cubicBezTo>
                  <a:pt x="7596123" y="780011"/>
                  <a:pt x="7559564" y="816570"/>
                  <a:pt x="7514466" y="816570"/>
                </a:cubicBezTo>
                <a:lnTo>
                  <a:pt x="81657" y="816570"/>
                </a:lnTo>
                <a:cubicBezTo>
                  <a:pt x="36559" y="816570"/>
                  <a:pt x="0" y="780011"/>
                  <a:pt x="0" y="734913"/>
                </a:cubicBezTo>
                <a:lnTo>
                  <a:pt x="0" y="81657"/>
                </a:lnTo>
                <a:close/>
              </a:path>
            </a:pathLst>
          </a:cu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0772" tIns="30772" rIns="30772" bIns="30772" spcCol="1270" anchor="ctr"/>
          <a:lstStyle/>
          <a:p>
            <a:pPr algn="just" defTabSz="8359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Схема, связанная 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 формальным </a:t>
            </a:r>
            <a:r>
              <a:rPr lang="ru-RU" b="1" spc="-7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разделением («дроблением») 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бизнеса с целью применения льготного режима налогообложения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39324" y="4279695"/>
            <a:ext cx="503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marL="685800" indent="-685800" defTabSz="1042988"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ru-RU" altLang="ru-RU" sz="45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3" y="204451"/>
            <a:ext cx="811695" cy="7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850" y="4530725"/>
            <a:ext cx="6191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815853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44222" y="1741933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 smtClean="0">
                <a:latin typeface="Arial Narrow" pitchFamily="34" charset="0"/>
              </a:rPr>
              <a:t>Спасибо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9" y="207620"/>
            <a:ext cx="1099845" cy="9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9858" y="155320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22080</TotalTime>
  <Words>736</Words>
  <Application>Microsoft Office PowerPoint</Application>
  <PresentationFormat>Экран (16:9)</PresentationFormat>
  <Paragraphs>117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Риск-ориентированный подход к планированию выездного контроля</vt:lpstr>
      <vt:lpstr>Результаты выездных налоговых проверок  за 1 квартал 2020 года</vt:lpstr>
      <vt:lpstr>Презентация PowerPoint</vt:lpstr>
      <vt:lpstr>Мероприятия налогового контроля,  проводимые в ходе выездных налоговых проверок </vt:lpstr>
      <vt:lpstr>Презентация PowerPoint</vt:lpstr>
      <vt:lpstr>Нарушения, выявляемые в ходе проверок налогоплательщиков, применяющих  специальные налоговые режимы</vt:lpstr>
      <vt:lpstr>Основные «агрессивные» способы налоговой оптимизации (схемы уклонения от уплаты налогов), устанавливаемые налоговыми органами в рамках выездных проверок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Замородских Юлия Викторовна</cp:lastModifiedBy>
  <cp:revision>1062</cp:revision>
  <cp:lastPrinted>2020-06-08T04:41:38Z</cp:lastPrinted>
  <dcterms:created xsi:type="dcterms:W3CDTF">2014-02-04T14:06:09Z</dcterms:created>
  <dcterms:modified xsi:type="dcterms:W3CDTF">2020-06-11T03:57:41Z</dcterms:modified>
</cp:coreProperties>
</file>